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Estilo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jpg>
</file>

<file path=ppt/media/image13.jp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57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23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140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99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253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8/9/2025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838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8/9/2025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99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8/9/2025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298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8/9/2025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528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8/9/2025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70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8/9/2025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225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936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23B85F9-9CA8-2B5F-4522-0B5D742E7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BC13018-991A-9E37-1330-778F59415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2720" y="1293963"/>
            <a:ext cx="4998300" cy="2459052"/>
          </a:xfrm>
        </p:spPr>
        <p:txBody>
          <a:bodyPr>
            <a:normAutofit/>
          </a:bodyPr>
          <a:lstStyle/>
          <a:p>
            <a:pPr algn="l"/>
            <a:r>
              <a:rPr lang="es-CL" sz="3400"/>
              <a:t>Software Testeado vs No Testeado, Casos Reales: Fallos famosos por falta de Testing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179A92D-7FE2-4F93-6F30-1339CEE42C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2718" y="3874545"/>
            <a:ext cx="4998301" cy="1492585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CL" sz="1700"/>
              <a:t>Unidad 01: Testing y Calidad de Software</a:t>
            </a:r>
          </a:p>
          <a:p>
            <a:pPr marL="342900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CL" sz="1700"/>
              <a:t>Fecha: Miércoles 13 de Agosto, 2025</a:t>
            </a:r>
          </a:p>
          <a:p>
            <a:pPr marL="342900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CL" sz="1700"/>
              <a:t>Docente: Diego Obando</a:t>
            </a:r>
          </a:p>
        </p:txBody>
      </p:sp>
      <p:pic>
        <p:nvPicPr>
          <p:cNvPr id="4" name="Picture 3" descr="Un dibujo animado&#10;&#10;Descripción generada automáticamente con confianza baja">
            <a:extLst>
              <a:ext uri="{FF2B5EF4-FFF2-40B4-BE49-F238E27FC236}">
                <a16:creationId xmlns:a16="http://schemas.microsoft.com/office/drawing/2014/main" id="{A53564F1-2FE7-279E-AC0E-574189CCF1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222"/>
          <a:stretch>
            <a:fillRect/>
          </a:stretch>
        </p:blipFill>
        <p:spPr>
          <a:xfrm>
            <a:off x="1016051" y="336431"/>
            <a:ext cx="5030169" cy="6076698"/>
          </a:xfrm>
          <a:prstGeom prst="rect">
            <a:avLst/>
          </a:prstGeom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847EB2A3-2896-C2B2-961B-4454B416D5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71274" y="0"/>
            <a:ext cx="1158826" cy="153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9392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E846B4F-C734-C50A-5EFB-681FB25B1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0496B4-E108-C595-DCBB-FB263816C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870" y="1255367"/>
            <a:ext cx="4540945" cy="27244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Casos Reales: Fallos (y un éxito) Famosos</a:t>
            </a:r>
          </a:p>
        </p:txBody>
      </p:sp>
      <p:pic>
        <p:nvPicPr>
          <p:cNvPr id="5" name="Marcador de contenido 4" descr="Icono&#10;&#10;Descripción generada automáticamente">
            <a:extLst>
              <a:ext uri="{FF2B5EF4-FFF2-40B4-BE49-F238E27FC236}">
                <a16:creationId xmlns:a16="http://schemas.microsoft.com/office/drawing/2014/main" id="{886D4652-9B7D-6605-870B-5BE1D327F4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"/>
          <a:stretch>
            <a:fillRect/>
          </a:stretch>
        </p:blipFill>
        <p:spPr>
          <a:xfrm>
            <a:off x="1190113" y="1160168"/>
            <a:ext cx="4535401" cy="453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324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9876D2-8AB6-A429-E95D-5F16BAD3A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s-ES" dirty="0"/>
              <a:t>Ariane 5 – Vuelo 501 (1996)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1A91E0-1876-1750-8BC5-42075BFCD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r>
              <a:rPr lang="es-ES" sz="1700" b="1" dirty="0"/>
              <a:t>Contexto: </a:t>
            </a:r>
            <a:r>
              <a:rPr lang="es-ES" sz="1700" dirty="0"/>
              <a:t>Cohete europeo (primera misión).</a:t>
            </a:r>
          </a:p>
          <a:p>
            <a:r>
              <a:rPr lang="es-ES" sz="1700" b="1" dirty="0"/>
              <a:t>Fallo: </a:t>
            </a:r>
            <a:r>
              <a:rPr lang="es-ES" sz="1700" dirty="0"/>
              <a:t>Conversión de un número de 64 bits a 16 bits → </a:t>
            </a:r>
            <a:r>
              <a:rPr lang="es-ES" sz="1700" dirty="0" err="1"/>
              <a:t>overflow</a:t>
            </a:r>
            <a:r>
              <a:rPr lang="es-ES" sz="1700" dirty="0"/>
              <a:t> → apagado de la unidad inercial → autodestrucción.</a:t>
            </a:r>
          </a:p>
          <a:p>
            <a:r>
              <a:rPr lang="es-ES" sz="1700" b="1" dirty="0"/>
              <a:t>Causa raíz: </a:t>
            </a:r>
            <a:r>
              <a:rPr lang="es-ES" sz="1700" dirty="0"/>
              <a:t>Reuso de código de Ariane 4 sin validar nuevas condiciones de velocidad horizontal.</a:t>
            </a:r>
          </a:p>
          <a:p>
            <a:r>
              <a:rPr lang="es-ES" sz="1700" b="1" dirty="0"/>
              <a:t>Qué faltó: </a:t>
            </a:r>
            <a:r>
              <a:rPr lang="es-ES" sz="1700" dirty="0"/>
              <a:t>Testing / simulaciones con perfiles reales de vuelo de Ariane 5 + manejo de errores seguro.</a:t>
            </a:r>
          </a:p>
          <a:p>
            <a:r>
              <a:rPr lang="es-ES" sz="1700" b="1" dirty="0"/>
              <a:t>Lección: </a:t>
            </a:r>
            <a:r>
              <a:rPr lang="es-ES" sz="1700" dirty="0"/>
              <a:t>Reuso no es igual a copiar y pegar código; hay que validar supuestos en el nuevo contexto</a:t>
            </a:r>
            <a:endParaRPr lang="es-CL" sz="1700" b="1" dirty="0"/>
          </a:p>
        </p:txBody>
      </p:sp>
      <p:pic>
        <p:nvPicPr>
          <p:cNvPr id="5" name="Imagen 4" descr="Imagen que contiene transporte, exterior, frente, pequeño&#10;&#10;Descripción generada automáticamente">
            <a:extLst>
              <a:ext uri="{FF2B5EF4-FFF2-40B4-BE49-F238E27FC236}">
                <a16:creationId xmlns:a16="http://schemas.microsoft.com/office/drawing/2014/main" id="{2DA99833-FA1A-A2BD-981A-16C432453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391" y="433384"/>
            <a:ext cx="2919514" cy="601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716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2047A1-C1E8-ADE4-B92D-38B6D6964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s-ES" dirty="0"/>
              <a:t>Mars Climate Orbiter (1999)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936696-8CB9-B549-14E0-AF16F9B67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r>
              <a:rPr lang="es-ES" sz="1800" b="1" dirty="0"/>
              <a:t>Fallo: </a:t>
            </a:r>
            <a:r>
              <a:rPr lang="es-ES" sz="1800" dirty="0"/>
              <a:t>Pérdida de la sonda (se desintegró en la atmosfera marciana).</a:t>
            </a:r>
          </a:p>
          <a:p>
            <a:r>
              <a:rPr lang="es-ES" sz="1800" b="1" dirty="0"/>
              <a:t>Causa: </a:t>
            </a:r>
            <a:r>
              <a:rPr lang="es-ES" sz="1800" dirty="0"/>
              <a:t>Mezcla de unidades (libras-fuerza vs newtons) entre equipos (imperial vs métrico).</a:t>
            </a:r>
          </a:p>
          <a:p>
            <a:r>
              <a:rPr lang="es-ES" sz="1800" b="1" dirty="0"/>
              <a:t>Que faltó: </a:t>
            </a:r>
            <a:r>
              <a:rPr lang="es-ES" sz="1800" dirty="0"/>
              <a:t>Validaciones automáticas de unidades + pruebas de integración entre subsistemas de navegación.</a:t>
            </a:r>
          </a:p>
          <a:p>
            <a:r>
              <a:rPr lang="es-ES" sz="1800" b="1" dirty="0"/>
              <a:t>Lección: </a:t>
            </a:r>
            <a:r>
              <a:rPr lang="es-ES" sz="1800" dirty="0"/>
              <a:t>“Pequeñas” inconsistencias de datos destruyen proyectos multimillonarios.</a:t>
            </a:r>
            <a:endParaRPr lang="es-CL" sz="1800" b="1" dirty="0"/>
          </a:p>
        </p:txBody>
      </p:sp>
      <p:pic>
        <p:nvPicPr>
          <p:cNvPr id="5" name="Imagen 4" descr="Satélite en el espacio&#10;&#10;Descripción generada automáticamente con confianza baja">
            <a:extLst>
              <a:ext uri="{FF2B5EF4-FFF2-40B4-BE49-F238E27FC236}">
                <a16:creationId xmlns:a16="http://schemas.microsoft.com/office/drawing/2014/main" id="{E3774D39-31FB-6077-9F59-F3ABC7E703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395" y="1313108"/>
            <a:ext cx="4681506" cy="426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8688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79FB28-B4F5-55E3-A4FE-01E24489E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s-ES" dirty="0"/>
              <a:t>Therac-25 (1985-87)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87E453-72A5-0DA5-6E6F-45819A3D9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r>
              <a:rPr lang="es-ES" sz="1800" b="1"/>
              <a:t>Fallo: </a:t>
            </a:r>
            <a:r>
              <a:rPr lang="es-ES" sz="1800"/>
              <a:t>Múltiples sobredosis de radiación a pacientes.</a:t>
            </a:r>
          </a:p>
          <a:p>
            <a:r>
              <a:rPr lang="es-ES" sz="1800" b="1"/>
              <a:t>Causas: </a:t>
            </a:r>
            <a:r>
              <a:rPr lang="es-ES" sz="1800"/>
              <a:t>Concurrencia / race conditions, falta de interlocks hardware, confianza excesiva en software “optimizado”.</a:t>
            </a:r>
          </a:p>
          <a:p>
            <a:r>
              <a:rPr lang="es-ES" sz="1800" b="1"/>
              <a:t>Qué faltó: </a:t>
            </a:r>
            <a:r>
              <a:rPr lang="es-ES" sz="1800"/>
              <a:t>Testing de estrés concurrente, análisis formal, validación independiente de seguridad.</a:t>
            </a:r>
          </a:p>
          <a:p>
            <a:r>
              <a:rPr lang="es-ES" sz="1800" b="1"/>
              <a:t>Lección: </a:t>
            </a:r>
            <a:r>
              <a:rPr lang="es-ES" sz="1800"/>
              <a:t>En sistemas críticos, pruebas negativas y de condiciones de carrera son obligatorias.</a:t>
            </a:r>
            <a:endParaRPr lang="es-CL" sz="1800" b="1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D0267799-1023-3CCC-F23A-93B4F82C90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04109" y="433384"/>
            <a:ext cx="4256078" cy="601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044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151EB2-26C5-7B00-0D95-AF2F81954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s-ES" dirty="0"/>
              <a:t>Knight Capital Group (2012)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CB97CB-1F4E-0A10-FDDB-563AA5189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r>
              <a:rPr lang="es-ES" sz="1800" b="1"/>
              <a:t>Fallo: </a:t>
            </a:r>
            <a:r>
              <a:rPr lang="es-ES" sz="1800"/>
              <a:t>Algoritmo bursátil fuera de control → pérdidas ≈ 440 M USD en 45 minutos.</a:t>
            </a:r>
          </a:p>
          <a:p>
            <a:r>
              <a:rPr lang="es-ES" sz="1800" b="1"/>
              <a:t>Causa: </a:t>
            </a:r>
            <a:r>
              <a:rPr lang="es-ES" sz="1800"/>
              <a:t>Código antiguo reactivado en algunos servidores + despliegue inconsciente.</a:t>
            </a:r>
          </a:p>
          <a:p>
            <a:r>
              <a:rPr lang="es-ES" sz="1800" b="1"/>
              <a:t>Qué faltó: </a:t>
            </a:r>
            <a:r>
              <a:rPr lang="es-ES" sz="1800"/>
              <a:t>Pruebas de despliegue, feature flags controlados, entorno de staging representativo.</a:t>
            </a:r>
          </a:p>
          <a:p>
            <a:r>
              <a:rPr lang="es-ES" sz="1800" b="1"/>
              <a:t>Lección: </a:t>
            </a:r>
            <a:r>
              <a:rPr lang="es-ES" sz="1800"/>
              <a:t>Testing también incluye proceso de reléase; consistencia ambiental es critica.</a:t>
            </a:r>
            <a:endParaRPr lang="es-CL" sz="1800" b="1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0899AE96-A8DC-88AF-A796-AFB969FF6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1395" y="2555164"/>
            <a:ext cx="4681506" cy="177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3714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4DF74A1-B003-D05E-3D68-22BBCACA6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s-ES" dirty="0"/>
              <a:t>Heartbleed (2014)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D14809-E34C-7165-658C-850984EBC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r>
              <a:rPr lang="es-ES" sz="1800" b="1"/>
              <a:t>Fallo: </a:t>
            </a:r>
            <a:r>
              <a:rPr lang="es-ES" sz="1800"/>
              <a:t>Vulnerabilidad en OpenSSL permitía leer memoria sensible.</a:t>
            </a:r>
          </a:p>
          <a:p>
            <a:r>
              <a:rPr lang="es-ES" sz="1800" b="1"/>
              <a:t>Causa:</a:t>
            </a:r>
            <a:r>
              <a:rPr lang="es-ES" sz="1800"/>
              <a:t> Falta de pruebas que cubrieran límites y validación de longitud declarada vs real.</a:t>
            </a:r>
          </a:p>
          <a:p>
            <a:r>
              <a:rPr lang="es-ES" sz="1800" b="1"/>
              <a:t>Qué faltó: </a:t>
            </a:r>
            <a:r>
              <a:rPr lang="es-ES" sz="1800"/>
              <a:t>Tests de seguridad (fuzzing), revisión de código exhaustiva en paths críticos.</a:t>
            </a:r>
          </a:p>
          <a:p>
            <a:r>
              <a:rPr lang="es-ES" sz="1800" b="1"/>
              <a:t>Lección: </a:t>
            </a:r>
            <a:r>
              <a:rPr lang="es-ES" sz="1800"/>
              <a:t>Casos borde y validación de parámetros no son opcionales en librerías base.</a:t>
            </a:r>
            <a:endParaRPr lang="es-CL" sz="1800" b="1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D773FA9A-A1C6-4100-3863-E5A7E7DFF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1395" y="644197"/>
            <a:ext cx="4681506" cy="559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66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F86201C-D74A-DC8C-1F15-7D5EA452F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s-ES" sz="3300" dirty="0"/>
              <a:t>Apollo 11 “1201 / 1202” (1969) (Éxito por buen diseño)</a:t>
            </a:r>
            <a:endParaRPr lang="es-CL" sz="33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C51A09-5A85-1EA9-8BB1-CEA13E5A5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>
            <a:normAutofit/>
          </a:bodyPr>
          <a:lstStyle/>
          <a:p>
            <a:r>
              <a:rPr lang="es-ES" sz="1800" b="1"/>
              <a:t>Evento: </a:t>
            </a:r>
            <a:r>
              <a:rPr lang="es-ES" sz="1800"/>
              <a:t>Alarmas de sobrecarga de la computadora de abordo durante el alunizaje.</a:t>
            </a:r>
          </a:p>
          <a:p>
            <a:r>
              <a:rPr lang="es-ES" sz="1800" b="1"/>
              <a:t>Causa: </a:t>
            </a:r>
            <a:r>
              <a:rPr lang="es-ES" sz="1800"/>
              <a:t>Entrada extra en el radar saturó ciclos de la CPU.</a:t>
            </a:r>
          </a:p>
          <a:p>
            <a:r>
              <a:rPr lang="es-ES" sz="1800" b="1"/>
              <a:t>Qué funcionó: </a:t>
            </a:r>
            <a:r>
              <a:rPr lang="es-ES" sz="1800"/>
              <a:t>El sistema priorizaba las tareas criticas y descartaba las no esenciales (testing + diseño de prioridades).</a:t>
            </a:r>
          </a:p>
          <a:p>
            <a:r>
              <a:rPr lang="es-ES" sz="1800" b="1"/>
              <a:t>Lección: </a:t>
            </a:r>
            <a:r>
              <a:rPr lang="es-ES" sz="1800"/>
              <a:t>Calidad no solo evita fallos; prepara el sistema para fallar con gracia (resiliencia).</a:t>
            </a:r>
            <a:endParaRPr lang="es-CL" sz="1800" b="1"/>
          </a:p>
        </p:txBody>
      </p:sp>
      <p:pic>
        <p:nvPicPr>
          <p:cNvPr id="5" name="Imagen 4" descr="Imagen que contiene exterior, persona, ropa, hombre&#10;&#10;Descripción generada automáticamente">
            <a:extLst>
              <a:ext uri="{FF2B5EF4-FFF2-40B4-BE49-F238E27FC236}">
                <a16:creationId xmlns:a16="http://schemas.microsoft.com/office/drawing/2014/main" id="{35BAED4E-3971-634B-6702-8E6D66034F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1555"/>
          <a:stretch>
            <a:fillRect/>
          </a:stretch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4644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A22726-DA03-BCB0-F12E-98258FB7E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D6B02C-CC96-AA1A-B7C2-EA67C4C9E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48640"/>
            <a:ext cx="9160475" cy="1132258"/>
          </a:xfrm>
        </p:spPr>
        <p:txBody>
          <a:bodyPr anchor="ctr">
            <a:normAutofit/>
          </a:bodyPr>
          <a:lstStyle/>
          <a:p>
            <a:pPr algn="ctr"/>
            <a:r>
              <a:rPr lang="es-ES" dirty="0"/>
              <a:t>Patrones que se Repiten</a:t>
            </a:r>
            <a:endParaRPr lang="es-CL"/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16263862-B080-74E9-FACF-5278197613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1401336"/>
              </p:ext>
            </p:extLst>
          </p:nvPr>
        </p:nvGraphicFramePr>
        <p:xfrm>
          <a:off x="2030483" y="2037806"/>
          <a:ext cx="8136138" cy="4066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4087">
                  <a:extLst>
                    <a:ext uri="{9D8B030D-6E8A-4147-A177-3AD203B41FA5}">
                      <a16:colId xmlns:a16="http://schemas.microsoft.com/office/drawing/2014/main" val="1949684127"/>
                    </a:ext>
                  </a:extLst>
                </a:gridCol>
                <a:gridCol w="1811669">
                  <a:extLst>
                    <a:ext uri="{9D8B030D-6E8A-4147-A177-3AD203B41FA5}">
                      <a16:colId xmlns:a16="http://schemas.microsoft.com/office/drawing/2014/main" val="1206582663"/>
                    </a:ext>
                  </a:extLst>
                </a:gridCol>
                <a:gridCol w="3080382">
                  <a:extLst>
                    <a:ext uri="{9D8B030D-6E8A-4147-A177-3AD203B41FA5}">
                      <a16:colId xmlns:a16="http://schemas.microsoft.com/office/drawing/2014/main" val="801868547"/>
                    </a:ext>
                  </a:extLst>
                </a:gridCol>
              </a:tblGrid>
              <a:tr h="432182">
                <a:tc>
                  <a:txBody>
                    <a:bodyPr/>
                    <a:lstStyle/>
                    <a:p>
                      <a:r>
                        <a:rPr lang="es-ES" sz="1900"/>
                        <a:t>Patrón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Ejemplos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Práctica que faltó</a:t>
                      </a:r>
                      <a:endParaRPr lang="es-CL" sz="1900"/>
                    </a:p>
                  </a:txBody>
                  <a:tcPr marL="98223" marR="98223" marT="49111" marB="49111"/>
                </a:tc>
                <a:extLst>
                  <a:ext uri="{0D108BD9-81ED-4DB2-BD59-A6C34878D82A}">
                    <a16:rowId xmlns:a16="http://schemas.microsoft.com/office/drawing/2014/main" val="1417309095"/>
                  </a:ext>
                </a:extLst>
              </a:tr>
              <a:tr h="726850">
                <a:tc>
                  <a:txBody>
                    <a:bodyPr/>
                    <a:lstStyle/>
                    <a:p>
                      <a:r>
                        <a:rPr lang="es-ES" sz="1900"/>
                        <a:t>Supuestos no reevaluados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Ariane 5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Pruebas con nuevos perfiles</a:t>
                      </a:r>
                      <a:endParaRPr lang="es-CL" sz="1900"/>
                    </a:p>
                  </a:txBody>
                  <a:tcPr marL="98223" marR="98223" marT="49111" marB="49111"/>
                </a:tc>
                <a:extLst>
                  <a:ext uri="{0D108BD9-81ED-4DB2-BD59-A6C34878D82A}">
                    <a16:rowId xmlns:a16="http://schemas.microsoft.com/office/drawing/2014/main" val="942585004"/>
                  </a:ext>
                </a:extLst>
              </a:tr>
              <a:tr h="726850">
                <a:tc>
                  <a:txBody>
                    <a:bodyPr/>
                    <a:lstStyle/>
                    <a:p>
                      <a:r>
                        <a:rPr lang="es-ES" sz="1900"/>
                        <a:t>Integración deficiente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Mars Orbiter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Validación de interfaces / unidades</a:t>
                      </a:r>
                      <a:endParaRPr lang="es-CL" sz="1900"/>
                    </a:p>
                  </a:txBody>
                  <a:tcPr marL="98223" marR="98223" marT="49111" marB="49111"/>
                </a:tc>
                <a:extLst>
                  <a:ext uri="{0D108BD9-81ED-4DB2-BD59-A6C34878D82A}">
                    <a16:rowId xmlns:a16="http://schemas.microsoft.com/office/drawing/2014/main" val="4017471561"/>
                  </a:ext>
                </a:extLst>
              </a:tr>
              <a:tr h="726850">
                <a:tc>
                  <a:txBody>
                    <a:bodyPr/>
                    <a:lstStyle/>
                    <a:p>
                      <a:r>
                        <a:rPr lang="es-ES" sz="1900"/>
                        <a:t>Concurrencia ignorada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Therac-25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Test de carrera / análisis formal</a:t>
                      </a:r>
                      <a:endParaRPr lang="es-CL" sz="1900"/>
                    </a:p>
                  </a:txBody>
                  <a:tcPr marL="98223" marR="98223" marT="49111" marB="49111"/>
                </a:tc>
                <a:extLst>
                  <a:ext uri="{0D108BD9-81ED-4DB2-BD59-A6C34878D82A}">
                    <a16:rowId xmlns:a16="http://schemas.microsoft.com/office/drawing/2014/main" val="552617119"/>
                  </a:ext>
                </a:extLst>
              </a:tr>
              <a:tr h="726850">
                <a:tc>
                  <a:txBody>
                    <a:bodyPr/>
                    <a:lstStyle/>
                    <a:p>
                      <a:r>
                        <a:rPr lang="es-ES" sz="1900"/>
                        <a:t>Ralease caótico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Knight capital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Pipeline controlado / rollback</a:t>
                      </a:r>
                      <a:endParaRPr lang="es-CL" sz="1900"/>
                    </a:p>
                  </a:txBody>
                  <a:tcPr marL="98223" marR="98223" marT="49111" marB="49111"/>
                </a:tc>
                <a:extLst>
                  <a:ext uri="{0D108BD9-81ED-4DB2-BD59-A6C34878D82A}">
                    <a16:rowId xmlns:a16="http://schemas.microsoft.com/office/drawing/2014/main" val="3884281980"/>
                  </a:ext>
                </a:extLst>
              </a:tr>
              <a:tr h="726850">
                <a:tc>
                  <a:txBody>
                    <a:bodyPr/>
                    <a:lstStyle/>
                    <a:p>
                      <a:r>
                        <a:rPr lang="es-ES" sz="1900"/>
                        <a:t>Validación insuficiente de entradas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Heartbleed</a:t>
                      </a:r>
                      <a:endParaRPr lang="es-CL" sz="1900"/>
                    </a:p>
                  </a:txBody>
                  <a:tcPr marL="98223" marR="98223" marT="49111" marB="49111"/>
                </a:tc>
                <a:tc>
                  <a:txBody>
                    <a:bodyPr/>
                    <a:lstStyle/>
                    <a:p>
                      <a:r>
                        <a:rPr lang="es-ES" sz="1900"/>
                        <a:t>Tests de límites / fuzzing</a:t>
                      </a:r>
                      <a:endParaRPr lang="es-CL" sz="1900"/>
                    </a:p>
                  </a:txBody>
                  <a:tcPr marL="98223" marR="98223" marT="49111" marB="49111"/>
                </a:tc>
                <a:extLst>
                  <a:ext uri="{0D108BD9-81ED-4DB2-BD59-A6C34878D82A}">
                    <a16:rowId xmlns:a16="http://schemas.microsoft.com/office/drawing/2014/main" val="37279283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9329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89BAFF-1BD5-A20F-335F-D616DCD66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s-ES" dirty="0"/>
              <a:t>Lecciones Transversales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B6BE3C-ED9A-AB5E-8588-C417DAA13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ES" sz="1800"/>
              <a:t>Reuso exige revalidar supuestos.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1800"/>
              <a:t>Datos / unidades deben ser verificados automáticamente.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1800"/>
              <a:t>Testing de “casos felices” no basta: hay que buscar fallos.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1800"/>
              <a:t>Automatización del proceso de despliegue reduce riesgos humanos.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1800"/>
              <a:t>Diseño + pruebas orientadas a resiliencia salvan misiones (Apollo 11).</a:t>
            </a:r>
            <a:endParaRPr lang="es-CL" sz="1800"/>
          </a:p>
        </p:txBody>
      </p:sp>
      <p:pic>
        <p:nvPicPr>
          <p:cNvPr id="5" name="Imagen 4" descr="Icono&#10;&#10;Descripción generada automáticamente">
            <a:extLst>
              <a:ext uri="{FF2B5EF4-FFF2-40B4-BE49-F238E27FC236}">
                <a16:creationId xmlns:a16="http://schemas.microsoft.com/office/drawing/2014/main" id="{BE9F1B47-6EBB-AE6D-6D1B-0BA4B1940D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395" y="1102440"/>
            <a:ext cx="4681506" cy="468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5376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9">
            <a:extLst>
              <a:ext uri="{FF2B5EF4-FFF2-40B4-BE49-F238E27FC236}">
                <a16:creationId xmlns:a16="http://schemas.microsoft.com/office/drawing/2014/main" id="{87B4472A-332B-71E5-8009-33841E7C3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62E545-B4D4-5F0C-B3D5-DE54782B4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74" y="1635260"/>
            <a:ext cx="3348297" cy="22417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Software Testeado vs No Testeado</a:t>
            </a:r>
          </a:p>
        </p:txBody>
      </p:sp>
      <p:pic>
        <p:nvPicPr>
          <p:cNvPr id="5" name="Imagen 4" descr="Icono&#10;&#10;Descripción generada automáticamente">
            <a:extLst>
              <a:ext uri="{FF2B5EF4-FFF2-40B4-BE49-F238E27FC236}">
                <a16:creationId xmlns:a16="http://schemas.microsoft.com/office/drawing/2014/main" id="{6A3682D5-24A4-58A8-00AE-60879E716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536" y="394504"/>
            <a:ext cx="6061934" cy="606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762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C53BC8-F8E3-7607-C3A2-64096FB7F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14923"/>
            <a:ext cx="4621553" cy="1360728"/>
          </a:xfrm>
        </p:spPr>
        <p:txBody>
          <a:bodyPr anchor="b">
            <a:normAutofit/>
          </a:bodyPr>
          <a:lstStyle/>
          <a:p>
            <a:r>
              <a:rPr lang="es-CL" dirty="0"/>
              <a:t>Idea Central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917820-0547-1735-55EC-700C5F274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84058"/>
            <a:ext cx="4621553" cy="31590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1700"/>
              <a:t>Un sistema “funciona” no significa que sea confiable. La diferencia real se nota cuando:</a:t>
            </a:r>
          </a:p>
          <a:p>
            <a:r>
              <a:rPr lang="es-CL" sz="1700" b="1"/>
              <a:t>Cambios de código</a:t>
            </a:r>
            <a:r>
              <a:rPr lang="es-CL" sz="1700"/>
              <a:t>: ¿Sigue comportándose igual? (regresión).</a:t>
            </a:r>
          </a:p>
          <a:p>
            <a:r>
              <a:rPr lang="es-CL" sz="1700" b="1"/>
              <a:t>Escala el uso</a:t>
            </a:r>
            <a:r>
              <a:rPr lang="es-CL" sz="1700"/>
              <a:t>: ¿Responde de forma estable?</a:t>
            </a:r>
          </a:p>
          <a:p>
            <a:r>
              <a:rPr lang="es-CL" sz="1700" b="1"/>
              <a:t>Ocurre un error</a:t>
            </a:r>
            <a:r>
              <a:rPr lang="es-CL" sz="1700"/>
              <a:t>: ¿Lo detectas pronto o el usuario avisa?</a:t>
            </a:r>
            <a:endParaRPr lang="es-CL" sz="1700" b="1"/>
          </a:p>
        </p:txBody>
      </p:sp>
      <p:pic>
        <p:nvPicPr>
          <p:cNvPr id="7" name="Graphic 6" descr="Gold bars">
            <a:extLst>
              <a:ext uri="{FF2B5EF4-FFF2-40B4-BE49-F238E27FC236}">
                <a16:creationId xmlns:a16="http://schemas.microsoft.com/office/drawing/2014/main" id="{32B2616E-1D75-61FF-6A5F-C8CBCD34E0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96074" y="1114923"/>
            <a:ext cx="4628153" cy="462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3692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A22726-DA03-BCB0-F12E-98258FB7E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54EC7B-0D18-4960-9B3D-AD70B6FC5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48640"/>
            <a:ext cx="9160475" cy="1132258"/>
          </a:xfrm>
        </p:spPr>
        <p:txBody>
          <a:bodyPr anchor="ctr">
            <a:normAutofit/>
          </a:bodyPr>
          <a:lstStyle/>
          <a:p>
            <a:pPr algn="ctr"/>
            <a:r>
              <a:rPr lang="es-CL"/>
              <a:t>Contraste Rápido</a:t>
            </a: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4E508796-D494-8CDF-4B9D-6765984E1E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0876276"/>
              </p:ext>
            </p:extLst>
          </p:nvPr>
        </p:nvGraphicFramePr>
        <p:xfrm>
          <a:off x="930876" y="2438803"/>
          <a:ext cx="10335351" cy="32644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5117">
                  <a:extLst>
                    <a:ext uri="{9D8B030D-6E8A-4147-A177-3AD203B41FA5}">
                      <a16:colId xmlns:a16="http://schemas.microsoft.com/office/drawing/2014/main" val="390404910"/>
                    </a:ext>
                  </a:extLst>
                </a:gridCol>
                <a:gridCol w="3445117">
                  <a:extLst>
                    <a:ext uri="{9D8B030D-6E8A-4147-A177-3AD203B41FA5}">
                      <a16:colId xmlns:a16="http://schemas.microsoft.com/office/drawing/2014/main" val="4152723600"/>
                    </a:ext>
                  </a:extLst>
                </a:gridCol>
                <a:gridCol w="3445117">
                  <a:extLst>
                    <a:ext uri="{9D8B030D-6E8A-4147-A177-3AD203B41FA5}">
                      <a16:colId xmlns:a16="http://schemas.microsoft.com/office/drawing/2014/main" val="1369370976"/>
                    </a:ext>
                  </a:extLst>
                </a:gridCol>
              </a:tblGrid>
              <a:tr h="390314">
                <a:tc>
                  <a:txBody>
                    <a:bodyPr/>
                    <a:lstStyle/>
                    <a:p>
                      <a:r>
                        <a:rPr lang="es-CL" sz="1700"/>
                        <a:t>Aspecto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Software Testeado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Software No Testeado</a:t>
                      </a:r>
                    </a:p>
                  </a:txBody>
                  <a:tcPr marL="88708" marR="88708" marT="44354" marB="44354"/>
                </a:tc>
                <a:extLst>
                  <a:ext uri="{0D108BD9-81ED-4DB2-BD59-A6C34878D82A}">
                    <a16:rowId xmlns:a16="http://schemas.microsoft.com/office/drawing/2014/main" val="2482483552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r>
                        <a:rPr lang="es-CL" sz="1700"/>
                        <a:t>Cambios pequeños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Confianza (suite verde)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Miedo a romper algo</a:t>
                      </a:r>
                    </a:p>
                  </a:txBody>
                  <a:tcPr marL="88708" marR="88708" marT="44354" marB="44354"/>
                </a:tc>
                <a:extLst>
                  <a:ext uri="{0D108BD9-81ED-4DB2-BD59-A6C34878D82A}">
                    <a16:rowId xmlns:a16="http://schemas.microsoft.com/office/drawing/2014/main" val="1228734769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r>
                        <a:rPr lang="es-CL" sz="1700"/>
                        <a:t>Bugs reportados por usuarios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Menos y más específicos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Muchos y repetidos</a:t>
                      </a:r>
                    </a:p>
                  </a:txBody>
                  <a:tcPr marL="88708" marR="88708" marT="44354" marB="44354"/>
                </a:tc>
                <a:extLst>
                  <a:ext uri="{0D108BD9-81ED-4DB2-BD59-A6C34878D82A}">
                    <a16:rowId xmlns:a16="http://schemas.microsoft.com/office/drawing/2014/main" val="349441625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r>
                        <a:rPr lang="es-CL" sz="1700"/>
                        <a:t>Refactor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Hábito saludable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Postergado indefinidamente</a:t>
                      </a:r>
                    </a:p>
                  </a:txBody>
                  <a:tcPr marL="88708" marR="88708" marT="44354" marB="44354"/>
                </a:tc>
                <a:extLst>
                  <a:ext uri="{0D108BD9-81ED-4DB2-BD59-A6C34878D82A}">
                    <a16:rowId xmlns:a16="http://schemas.microsoft.com/office/drawing/2014/main" val="3066054809"/>
                  </a:ext>
                </a:extLst>
              </a:tr>
              <a:tr h="656436">
                <a:tc>
                  <a:txBody>
                    <a:bodyPr/>
                    <a:lstStyle/>
                    <a:p>
                      <a:r>
                        <a:rPr lang="es-CL" sz="1700"/>
                        <a:t>Documentación de comportamiento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Test vivos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Memoria tribal</a:t>
                      </a:r>
                    </a:p>
                  </a:txBody>
                  <a:tcPr marL="88708" marR="88708" marT="44354" marB="44354"/>
                </a:tc>
                <a:extLst>
                  <a:ext uri="{0D108BD9-81ED-4DB2-BD59-A6C34878D82A}">
                    <a16:rowId xmlns:a16="http://schemas.microsoft.com/office/drawing/2014/main" val="444366169"/>
                  </a:ext>
                </a:extLst>
              </a:tr>
              <a:tr h="656436">
                <a:tc>
                  <a:txBody>
                    <a:bodyPr/>
                    <a:lstStyle/>
                    <a:p>
                      <a:r>
                        <a:rPr lang="es-CL" sz="1700"/>
                        <a:t>Tiempo de incorporación de nuevos devs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Corto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Largo (depende del “gurú”)</a:t>
                      </a:r>
                    </a:p>
                  </a:txBody>
                  <a:tcPr marL="88708" marR="88708" marT="44354" marB="44354"/>
                </a:tc>
                <a:extLst>
                  <a:ext uri="{0D108BD9-81ED-4DB2-BD59-A6C34878D82A}">
                    <a16:rowId xmlns:a16="http://schemas.microsoft.com/office/drawing/2014/main" val="4129819208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r>
                        <a:rPr lang="es-CL" sz="1700"/>
                        <a:t>Coste de defectos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Descubiertos temprano (barato)</a:t>
                      </a:r>
                    </a:p>
                  </a:txBody>
                  <a:tcPr marL="88708" marR="88708" marT="44354" marB="44354"/>
                </a:tc>
                <a:tc>
                  <a:txBody>
                    <a:bodyPr/>
                    <a:lstStyle/>
                    <a:p>
                      <a:r>
                        <a:rPr lang="es-CL" sz="1700"/>
                        <a:t>Tarde en prod (caro)</a:t>
                      </a:r>
                    </a:p>
                  </a:txBody>
                  <a:tcPr marL="88708" marR="88708" marT="44354" marB="44354"/>
                </a:tc>
                <a:extLst>
                  <a:ext uri="{0D108BD9-81ED-4DB2-BD59-A6C34878D82A}">
                    <a16:rowId xmlns:a16="http://schemas.microsoft.com/office/drawing/2014/main" val="4244873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46991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4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56E0E3-CB6D-E437-767D-B4C6A5ED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s-CL" dirty="0"/>
              <a:t>Coste del defecto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472BEB-FA08-AE25-3B92-BC664B0A0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1800"/>
              <a:t>Corrigiendo en:</a:t>
            </a:r>
          </a:p>
          <a:p>
            <a:r>
              <a:rPr lang="es-CL" sz="1800"/>
              <a:t>Diseño: barato (1x).</a:t>
            </a:r>
          </a:p>
          <a:p>
            <a:r>
              <a:rPr lang="es-CL" sz="1800"/>
              <a:t>Desarrollo: 5x.</a:t>
            </a:r>
          </a:p>
          <a:p>
            <a:r>
              <a:rPr lang="es-CL" sz="1800"/>
              <a:t>Pruebas internas: 10x.</a:t>
            </a:r>
          </a:p>
          <a:p>
            <a:r>
              <a:rPr lang="es-CL" sz="1800"/>
              <a:t>Producción: 30x-100x (marca, soporte, parches urgentes).</a:t>
            </a:r>
          </a:p>
          <a:p>
            <a:endParaRPr lang="es-CL" sz="1800"/>
          </a:p>
          <a:p>
            <a:pPr marL="0" indent="0">
              <a:buNone/>
            </a:pPr>
            <a:r>
              <a:rPr lang="es-CL" sz="1800" i="1">
                <a:highlight>
                  <a:srgbClr val="FFFF00"/>
                </a:highlight>
              </a:rPr>
              <a:t>Cada día sin detectar un defecto crítico lo “capitaliza” (crece su costo)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65126F8D-ACE1-929D-BF52-C3AA590E1E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1395" y="1102440"/>
            <a:ext cx="4681506" cy="468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304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FB3E78A-E754-3F7E-4FB9-547249786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s-CL" dirty="0"/>
              <a:t>Síntomas de un Proyecto “No testeado”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88CFF7-69B2-F693-C14D-105B30089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r>
              <a:rPr lang="es-CL" sz="1800"/>
              <a:t>Commits grandes y nocturnos (“arreglé varias cosas”).</a:t>
            </a:r>
          </a:p>
          <a:p>
            <a:r>
              <a:rPr lang="es-CL" sz="1800"/>
              <a:t>“Funciona en mi máquina”.</a:t>
            </a:r>
          </a:p>
          <a:p>
            <a:r>
              <a:rPr lang="es-CL" sz="1800"/>
              <a:t>Bugs que vuelven (regresiones circulares).</a:t>
            </a:r>
          </a:p>
          <a:p>
            <a:r>
              <a:rPr lang="es-CL" sz="1800"/>
              <a:t>Deuda técnica invisible (nadie se atreve a tocar módulos viejos).</a:t>
            </a:r>
          </a:p>
          <a:p>
            <a:r>
              <a:rPr lang="es-CL" sz="1800"/>
              <a:t>Issue tracker lleno de reproducir-pedir-clarificar.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AFB56E2D-27A6-8B12-882B-1400816D0B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1395" y="1312508"/>
            <a:ext cx="4681506" cy="426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4835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0560103-6B54-10B6-E7AC-4D1572D14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s-CL" dirty="0"/>
              <a:t>Síntomas de un Proyecto “Saludable”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06FEB3-D5D5-A793-2390-2C8E0C0A9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r>
              <a:rPr lang="es-CL" sz="1800"/>
              <a:t>Commits pequeños + mensajes claros.</a:t>
            </a:r>
          </a:p>
          <a:p>
            <a:r>
              <a:rPr lang="es-CL" sz="1800"/>
              <a:t>Integración frecuente (pull/push diario).</a:t>
            </a:r>
          </a:p>
          <a:p>
            <a:r>
              <a:rPr lang="es-CL" sz="1800"/>
              <a:t>Refactors acompañados de tests que validan.</a:t>
            </a:r>
          </a:p>
          <a:p>
            <a:r>
              <a:rPr lang="es-CL" sz="1800"/>
              <a:t>Defectos nuevos: se aíslan rápido y generan tests adicionales.</a:t>
            </a:r>
          </a:p>
          <a:p>
            <a:r>
              <a:rPr lang="es-CL" sz="1800"/>
              <a:t>Métricas mínimas visibles (build status verde).</a:t>
            </a:r>
          </a:p>
        </p:txBody>
      </p:sp>
      <p:pic>
        <p:nvPicPr>
          <p:cNvPr id="5" name="Imagen 4" descr="Icono&#10;&#10;Descripción generada automáticamente">
            <a:extLst>
              <a:ext uri="{FF2B5EF4-FFF2-40B4-BE49-F238E27FC236}">
                <a16:creationId xmlns:a16="http://schemas.microsoft.com/office/drawing/2014/main" id="{628E31F9-6F9F-BB8F-1243-4BCA7F9D1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395" y="1102440"/>
            <a:ext cx="4681506" cy="468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0774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DA9942F-A18C-9E9D-BF08-9291C54E1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D07BA04-7A66-9F06-B7CB-0DAFD29EE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9809" y="353681"/>
            <a:ext cx="6572382" cy="9743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400"/>
              <a:t>Matriz de Riesgo Simplificada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A79BAF0-7062-0CAC-E6B6-EABF0465066E}"/>
              </a:ext>
            </a:extLst>
          </p:cNvPr>
          <p:cNvSpPr txBox="1"/>
          <p:nvPr/>
        </p:nvSpPr>
        <p:spPr>
          <a:xfrm>
            <a:off x="2809809" y="5853241"/>
            <a:ext cx="6572382" cy="5580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110000"/>
              </a:lnSpc>
              <a:spcBef>
                <a:spcPts val="1000"/>
              </a:spcBef>
            </a:pPr>
            <a:r>
              <a:rPr lang="en-US" sz="1400"/>
              <a:t>Enfoque: primero Alta combinación (Impacto Alto + Cambios frecuentes).</a:t>
            </a: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32A2E632-34D7-59CC-35A3-6B11F45E8F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8196642"/>
              </p:ext>
            </p:extLst>
          </p:nvPr>
        </p:nvGraphicFramePr>
        <p:xfrm>
          <a:off x="1814971" y="1901284"/>
          <a:ext cx="8562057" cy="33786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7739">
                  <a:extLst>
                    <a:ext uri="{9D8B030D-6E8A-4147-A177-3AD203B41FA5}">
                      <a16:colId xmlns:a16="http://schemas.microsoft.com/office/drawing/2014/main" val="3058437750"/>
                    </a:ext>
                  </a:extLst>
                </a:gridCol>
                <a:gridCol w="1920260">
                  <a:extLst>
                    <a:ext uri="{9D8B030D-6E8A-4147-A177-3AD203B41FA5}">
                      <a16:colId xmlns:a16="http://schemas.microsoft.com/office/drawing/2014/main" val="3051962940"/>
                    </a:ext>
                  </a:extLst>
                </a:gridCol>
                <a:gridCol w="1578641">
                  <a:extLst>
                    <a:ext uri="{9D8B030D-6E8A-4147-A177-3AD203B41FA5}">
                      <a16:colId xmlns:a16="http://schemas.microsoft.com/office/drawing/2014/main" val="492781392"/>
                    </a:ext>
                  </a:extLst>
                </a:gridCol>
                <a:gridCol w="2675417">
                  <a:extLst>
                    <a:ext uri="{9D8B030D-6E8A-4147-A177-3AD203B41FA5}">
                      <a16:colId xmlns:a16="http://schemas.microsoft.com/office/drawing/2014/main" val="2799489386"/>
                    </a:ext>
                  </a:extLst>
                </a:gridCol>
              </a:tblGrid>
              <a:tr h="735356">
                <a:tc>
                  <a:txBody>
                    <a:bodyPr/>
                    <a:lstStyle/>
                    <a:p>
                      <a:r>
                        <a:rPr lang="es-CL" sz="2000"/>
                        <a:t>Módulo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Impacto si falla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Cambia seguido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¿Debe priorizar tests?</a:t>
                      </a:r>
                    </a:p>
                  </a:txBody>
                  <a:tcPr marL="99372" marR="99372" marT="49686" marB="49686"/>
                </a:tc>
                <a:extLst>
                  <a:ext uri="{0D108BD9-81ED-4DB2-BD59-A6C34878D82A}">
                    <a16:rowId xmlns:a16="http://schemas.microsoft.com/office/drawing/2014/main" val="3047980522"/>
                  </a:ext>
                </a:extLst>
              </a:tr>
              <a:tr h="735356">
                <a:tc>
                  <a:txBody>
                    <a:bodyPr/>
                    <a:lstStyle/>
                    <a:p>
                      <a:r>
                        <a:rPr lang="es-CL" sz="2000"/>
                        <a:t>Autenticación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Alto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Medio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Si (unitarios + integración)</a:t>
                      </a:r>
                    </a:p>
                  </a:txBody>
                  <a:tcPr marL="99372" marR="99372" marT="49686" marB="49686"/>
                </a:tc>
                <a:extLst>
                  <a:ext uri="{0D108BD9-81ED-4DB2-BD59-A6C34878D82A}">
                    <a16:rowId xmlns:a16="http://schemas.microsoft.com/office/drawing/2014/main" val="484459950"/>
                  </a:ext>
                </a:extLst>
              </a:tr>
              <a:tr h="735356">
                <a:tc>
                  <a:txBody>
                    <a:bodyPr/>
                    <a:lstStyle/>
                    <a:p>
                      <a:r>
                        <a:rPr lang="es-CL" sz="2000"/>
                        <a:t>Reportes PDF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Medio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Bajo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Cobertura básica</a:t>
                      </a:r>
                    </a:p>
                  </a:txBody>
                  <a:tcPr marL="99372" marR="99372" marT="49686" marB="49686"/>
                </a:tc>
                <a:extLst>
                  <a:ext uri="{0D108BD9-81ED-4DB2-BD59-A6C34878D82A}">
                    <a16:rowId xmlns:a16="http://schemas.microsoft.com/office/drawing/2014/main" val="2083807530"/>
                  </a:ext>
                </a:extLst>
              </a:tr>
              <a:tr h="437239">
                <a:tc>
                  <a:txBody>
                    <a:bodyPr/>
                    <a:lstStyle/>
                    <a:p>
                      <a:r>
                        <a:rPr lang="es-CL" sz="2000"/>
                        <a:t>Envío Email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Medio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Alto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Tests + mocks</a:t>
                      </a:r>
                    </a:p>
                  </a:txBody>
                  <a:tcPr marL="99372" marR="99372" marT="49686" marB="49686"/>
                </a:tc>
                <a:extLst>
                  <a:ext uri="{0D108BD9-81ED-4DB2-BD59-A6C34878D82A}">
                    <a16:rowId xmlns:a16="http://schemas.microsoft.com/office/drawing/2014/main" val="1271708186"/>
                  </a:ext>
                </a:extLst>
              </a:tr>
              <a:tr h="735356">
                <a:tc>
                  <a:txBody>
                    <a:bodyPr/>
                    <a:lstStyle/>
                    <a:p>
                      <a:r>
                        <a:rPr lang="es-CL" sz="2000"/>
                        <a:t>Página Marketing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Bajo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/>
                        <a:t>Alto</a:t>
                      </a:r>
                    </a:p>
                  </a:txBody>
                  <a:tcPr marL="99372" marR="99372" marT="49686" marB="49686"/>
                </a:tc>
                <a:tc>
                  <a:txBody>
                    <a:bodyPr/>
                    <a:lstStyle/>
                    <a:p>
                      <a:r>
                        <a:rPr lang="es-CL" sz="2000" dirty="0"/>
                        <a:t>Manual + smoke ligero</a:t>
                      </a:r>
                    </a:p>
                  </a:txBody>
                  <a:tcPr marL="99372" marR="99372" marT="49686" marB="49686"/>
                </a:tc>
                <a:extLst>
                  <a:ext uri="{0D108BD9-81ED-4DB2-BD59-A6C34878D82A}">
                    <a16:rowId xmlns:a16="http://schemas.microsoft.com/office/drawing/2014/main" val="19232288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30080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DA9942F-A18C-9E9D-BF08-9291C54E1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311602-AE9A-A2E4-63E2-1E424F102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9809" y="353681"/>
            <a:ext cx="6572382" cy="9743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100"/>
              <a:t>Mitos Comunes Sobre los Tests</a:t>
            </a: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5D7D45F7-8083-4F9F-E08F-C168985CD3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8994574"/>
              </p:ext>
            </p:extLst>
          </p:nvPr>
        </p:nvGraphicFramePr>
        <p:xfrm>
          <a:off x="2809809" y="1687363"/>
          <a:ext cx="6572383" cy="381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2208">
                  <a:extLst>
                    <a:ext uri="{9D8B030D-6E8A-4147-A177-3AD203B41FA5}">
                      <a16:colId xmlns:a16="http://schemas.microsoft.com/office/drawing/2014/main" val="4121105272"/>
                    </a:ext>
                  </a:extLst>
                </a:gridCol>
                <a:gridCol w="3350175">
                  <a:extLst>
                    <a:ext uri="{9D8B030D-6E8A-4147-A177-3AD203B41FA5}">
                      <a16:colId xmlns:a16="http://schemas.microsoft.com/office/drawing/2014/main" val="1949474050"/>
                    </a:ext>
                  </a:extLst>
                </a:gridCol>
              </a:tblGrid>
              <a:tr h="405400">
                <a:tc>
                  <a:txBody>
                    <a:bodyPr/>
                    <a:lstStyle/>
                    <a:p>
                      <a:r>
                        <a:rPr lang="es-CL" sz="1800"/>
                        <a:t>Mito</a:t>
                      </a:r>
                    </a:p>
                  </a:txBody>
                  <a:tcPr marL="92136" marR="92136" marT="46068" marB="46068"/>
                </a:tc>
                <a:tc>
                  <a:txBody>
                    <a:bodyPr/>
                    <a:lstStyle/>
                    <a:p>
                      <a:r>
                        <a:rPr lang="es-CL" sz="1800"/>
                        <a:t>Realidad</a:t>
                      </a:r>
                    </a:p>
                  </a:txBody>
                  <a:tcPr marL="92136" marR="92136" marT="46068" marB="46068"/>
                </a:tc>
                <a:extLst>
                  <a:ext uri="{0D108BD9-81ED-4DB2-BD59-A6C34878D82A}">
                    <a16:rowId xmlns:a16="http://schemas.microsoft.com/office/drawing/2014/main" val="1032697507"/>
                  </a:ext>
                </a:extLst>
              </a:tr>
              <a:tr h="681808">
                <a:tc>
                  <a:txBody>
                    <a:bodyPr/>
                    <a:lstStyle/>
                    <a:p>
                      <a:r>
                        <a:rPr lang="es-CL" sz="1800"/>
                        <a:t>“Quita tiempo”</a:t>
                      </a:r>
                    </a:p>
                  </a:txBody>
                  <a:tcPr marL="92136" marR="92136" marT="46068" marB="46068"/>
                </a:tc>
                <a:tc>
                  <a:txBody>
                    <a:bodyPr/>
                    <a:lstStyle/>
                    <a:p>
                      <a:r>
                        <a:rPr lang="es-CL" sz="1800"/>
                        <a:t>Ahorra tiempo neto al reducir re-trabajo.</a:t>
                      </a:r>
                    </a:p>
                  </a:txBody>
                  <a:tcPr marL="92136" marR="92136" marT="46068" marB="46068"/>
                </a:tc>
                <a:extLst>
                  <a:ext uri="{0D108BD9-81ED-4DB2-BD59-A6C34878D82A}">
                    <a16:rowId xmlns:a16="http://schemas.microsoft.com/office/drawing/2014/main" val="1320839587"/>
                  </a:ext>
                </a:extLst>
              </a:tr>
              <a:tr h="681808">
                <a:tc>
                  <a:txBody>
                    <a:bodyPr/>
                    <a:lstStyle/>
                    <a:p>
                      <a:r>
                        <a:rPr lang="es-CL" sz="1800"/>
                        <a:t>“Solo para proyectos grandes”</a:t>
                      </a:r>
                    </a:p>
                  </a:txBody>
                  <a:tcPr marL="92136" marR="92136" marT="46068" marB="46068"/>
                </a:tc>
                <a:tc>
                  <a:txBody>
                    <a:bodyPr/>
                    <a:lstStyle/>
                    <a:p>
                      <a:r>
                        <a:rPr lang="es-CL" sz="1800"/>
                        <a:t>Es lo que permite que crezcan.</a:t>
                      </a:r>
                    </a:p>
                  </a:txBody>
                  <a:tcPr marL="92136" marR="92136" marT="46068" marB="46068"/>
                </a:tc>
                <a:extLst>
                  <a:ext uri="{0D108BD9-81ED-4DB2-BD59-A6C34878D82A}">
                    <a16:rowId xmlns:a16="http://schemas.microsoft.com/office/drawing/2014/main" val="319526193"/>
                  </a:ext>
                </a:extLst>
              </a:tr>
              <a:tr h="681808">
                <a:tc>
                  <a:txBody>
                    <a:bodyPr/>
                    <a:lstStyle/>
                    <a:p>
                      <a:r>
                        <a:rPr lang="es-CL" sz="1800"/>
                        <a:t>“El QA se encarga”</a:t>
                      </a:r>
                    </a:p>
                  </a:txBody>
                  <a:tcPr marL="92136" marR="92136" marT="46068" marB="46068"/>
                </a:tc>
                <a:tc>
                  <a:txBody>
                    <a:bodyPr/>
                    <a:lstStyle/>
                    <a:p>
                      <a:r>
                        <a:rPr lang="es-CL" sz="1800"/>
                        <a:t>La calidad es responsabilidad colectiva.</a:t>
                      </a:r>
                    </a:p>
                  </a:txBody>
                  <a:tcPr marL="92136" marR="92136" marT="46068" marB="46068"/>
                </a:tc>
                <a:extLst>
                  <a:ext uri="{0D108BD9-81ED-4DB2-BD59-A6C34878D82A}">
                    <a16:rowId xmlns:a16="http://schemas.microsoft.com/office/drawing/2014/main" val="133171385"/>
                  </a:ext>
                </a:extLst>
              </a:tr>
              <a:tr h="681808">
                <a:tc>
                  <a:txBody>
                    <a:bodyPr/>
                    <a:lstStyle/>
                    <a:p>
                      <a:r>
                        <a:rPr lang="es-CL" sz="1800"/>
                        <a:t>“100% de cobertura = perfecto”</a:t>
                      </a:r>
                    </a:p>
                  </a:txBody>
                  <a:tcPr marL="92136" marR="92136" marT="46068" marB="46068"/>
                </a:tc>
                <a:tc>
                  <a:txBody>
                    <a:bodyPr/>
                    <a:lstStyle/>
                    <a:p>
                      <a:r>
                        <a:rPr lang="es-CL" sz="1800"/>
                        <a:t>Métrica complementaria, no objetivo único.</a:t>
                      </a:r>
                    </a:p>
                  </a:txBody>
                  <a:tcPr marL="92136" marR="92136" marT="46068" marB="46068"/>
                </a:tc>
                <a:extLst>
                  <a:ext uri="{0D108BD9-81ED-4DB2-BD59-A6C34878D82A}">
                    <a16:rowId xmlns:a16="http://schemas.microsoft.com/office/drawing/2014/main" val="697767106"/>
                  </a:ext>
                </a:extLst>
              </a:tr>
              <a:tr h="681808">
                <a:tc>
                  <a:txBody>
                    <a:bodyPr/>
                    <a:lstStyle/>
                    <a:p>
                      <a:r>
                        <a:rPr lang="es-CL" sz="1800"/>
                        <a:t> “Primero terminamos, luego testeamos”</a:t>
                      </a:r>
                    </a:p>
                  </a:txBody>
                  <a:tcPr marL="92136" marR="92136" marT="46068" marB="46068"/>
                </a:tc>
                <a:tc>
                  <a:txBody>
                    <a:bodyPr/>
                    <a:lstStyle/>
                    <a:p>
                      <a:r>
                        <a:rPr lang="es-CL" sz="1800"/>
                        <a:t>“Luego” casi nunca llega</a:t>
                      </a:r>
                    </a:p>
                  </a:txBody>
                  <a:tcPr marL="92136" marR="92136" marT="46068" marB="46068"/>
                </a:tc>
                <a:extLst>
                  <a:ext uri="{0D108BD9-81ED-4DB2-BD59-A6C34878D82A}">
                    <a16:rowId xmlns:a16="http://schemas.microsoft.com/office/drawing/2014/main" val="24116075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85070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985</Words>
  <Application>Microsoft Office PowerPoint</Application>
  <PresentationFormat>Panorámica</PresentationFormat>
  <Paragraphs>144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1" baseType="lpstr">
      <vt:lpstr>Arial</vt:lpstr>
      <vt:lpstr>Neue Haas Grotesk Text Pro</vt:lpstr>
      <vt:lpstr>VanillaVTI</vt:lpstr>
      <vt:lpstr>Software Testeado vs No Testeado, Casos Reales: Fallos famosos por falta de Testing</vt:lpstr>
      <vt:lpstr>Software Testeado vs No Testeado</vt:lpstr>
      <vt:lpstr>Idea Central</vt:lpstr>
      <vt:lpstr>Contraste Rápido</vt:lpstr>
      <vt:lpstr>Coste del defecto</vt:lpstr>
      <vt:lpstr>Síntomas de un Proyecto “No testeado”</vt:lpstr>
      <vt:lpstr>Síntomas de un Proyecto “Saludable”</vt:lpstr>
      <vt:lpstr>Matriz de Riesgo Simplificada</vt:lpstr>
      <vt:lpstr>Mitos Comunes Sobre los Tests</vt:lpstr>
      <vt:lpstr>Casos Reales: Fallos (y un éxito) Famosos</vt:lpstr>
      <vt:lpstr>Ariane 5 – Vuelo 501 (1996)</vt:lpstr>
      <vt:lpstr>Mars Climate Orbiter (1999)</vt:lpstr>
      <vt:lpstr>Therac-25 (1985-87)</vt:lpstr>
      <vt:lpstr>Knight Capital Group (2012)</vt:lpstr>
      <vt:lpstr>Heartbleed (2014)</vt:lpstr>
      <vt:lpstr>Apollo 11 “1201 / 1202” (1969) (Éxito por buen diseño)</vt:lpstr>
      <vt:lpstr>Patrones que se Repiten</vt:lpstr>
      <vt:lpstr>Lecciones Transversales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Testeado vs No Testeado, Casos Reales: Fallos famosos por falta de Testing</dc:title>
  <dc:creator>DIEGO MATIAS OBANDO AGUILERA</dc:creator>
  <cp:lastModifiedBy>DIEGO MATIAS OBANDO AGUILERA</cp:lastModifiedBy>
  <cp:revision>2</cp:revision>
  <dcterms:created xsi:type="dcterms:W3CDTF">2025-08-09T14:11:43Z</dcterms:created>
  <dcterms:modified xsi:type="dcterms:W3CDTF">2025-08-09T16:12:41Z</dcterms:modified>
</cp:coreProperties>
</file>

<file path=docProps/thumbnail.jpeg>
</file>